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84" r:id="rId3"/>
    <p:sldId id="257" r:id="rId4"/>
    <p:sldId id="259" r:id="rId5"/>
    <p:sldId id="27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5" r:id="rId25"/>
    <p:sldId id="275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k Montauge" initials="F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11"/>
    <a:srgbClr val="C4BDB4"/>
    <a:srgbClr val="1D1747"/>
    <a:srgbClr val="750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3427" autoAdjust="0"/>
  </p:normalViewPr>
  <p:slideViewPr>
    <p:cSldViewPr snapToGrid="0" snapToObjects="1">
      <p:cViewPr varScale="1">
        <p:scale>
          <a:sx n="213" d="100"/>
          <a:sy n="213" d="100"/>
        </p:scale>
        <p:origin x="3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4T15:33:05.505" idx="1">
    <p:pos x="4883" y="2041"/>
    <p:text/>
    <p:extLst mod="1"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5039-5583-B742-8789-2969432E21AF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CEE2-7D96-2C44-B7E0-BDD804AA9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1CEE2-7D96-2C44-B7E0-BDD804AA97A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7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1CEE2-7D96-2C44-B7E0-BDD804AA97A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7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1CEE2-7D96-2C44-B7E0-BDD804AA97A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7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1CEE2-7D96-2C44-B7E0-BDD804AA97A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9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3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5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1554A-9AAB-F649-BB63-A89F6E1CD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65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1554A-9AAB-F649-BB63-A89F6E1CD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6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5EA-0394-1F47-9FDF-1BDB5EF3B1F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1554A-9AAB-F649-BB63-A89F6E1CD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1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OCTOBRE 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5095" y="6487319"/>
            <a:ext cx="4601705" cy="234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Commission d’enquête parlementaire « souveraineté numérique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0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numerique.blogspot.com/2018/04/les-cables-sous-marins-enjeu-majeur-d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nat.fr/dossier-legislatif/ppl19-048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fr/isoiec-27001-information-securit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ssi.gouv.fr/guide/guide-des-bonnes-pratiques-de-linformatique/" TargetMode="External"/><Relationship Id="rId7" Type="http://schemas.openxmlformats.org/officeDocument/2006/relationships/hyperlink" Target="https://egnum.cnnumerique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il.fr/fr" TargetMode="External"/><Relationship Id="rId5" Type="http://schemas.openxmlformats.org/officeDocument/2006/relationships/hyperlink" Target="https://www.gendarmerie.interieur.gouv.fr/Thematiques/Cybersecurite" TargetMode="External"/><Relationship Id="rId4" Type="http://schemas.openxmlformats.org/officeDocument/2006/relationships/hyperlink" Target="https://www.arcep.fr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.fr/commission/enquete/souverainete_numeriqu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iplomatie.gouv.fr/fr/politique-etrangere-de-la-france/diplomatie-numerique/les-domaines-d-action-de-la-diplomatie-numerique-francaise/garantir-la-securite-internationale-du-cyberespace-a-travers-le-renforcement-de/article/cybersecurite-appel-de-paris-du-12-novembre-2018-pour-la-confiance-et-l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5534" r="406"/>
          <a:stretch/>
        </p:blipFill>
        <p:spPr>
          <a:xfrm>
            <a:off x="-1" y="0"/>
            <a:ext cx="9144001" cy="4858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25862"/>
            <a:ext cx="9144000" cy="3132138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75971"/>
            <a:ext cx="7772400" cy="183467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Commission d’enquête parlementaire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« souveraineté numérique »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cone2_juridiq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638"/>
            <a:ext cx="1804416" cy="3041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10303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Les défis identifiés </a:t>
            </a:r>
            <a:r>
              <a:rPr lang="fr-FR" sz="2000" b="1" cap="all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&gt; l’ordre juridique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4120" y="1522069"/>
            <a:ext cx="63053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 </a:t>
            </a:r>
            <a:br>
              <a:rPr lang="fr-FR" sz="2000" b="1" dirty="0">
                <a:solidFill>
                  <a:srgbClr val="750013"/>
                </a:solidFill>
              </a:rPr>
            </a:br>
            <a:r>
              <a:rPr lang="fr-FR" sz="2000" dirty="0"/>
              <a:t>Exploitations données personnelles des européens </a:t>
            </a:r>
            <a:br>
              <a:rPr lang="fr-FR" sz="2000" dirty="0"/>
            </a:br>
            <a:r>
              <a:rPr lang="fr-FR" sz="2000" dirty="0"/>
              <a:t>par GAFAM</a:t>
            </a:r>
          </a:p>
          <a:p>
            <a:pPr algn="ctr"/>
            <a:endParaRPr lang="fr-FR" sz="2000" dirty="0"/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</a:t>
            </a:r>
            <a:endParaRPr lang="fr-FR" sz="2000" dirty="0"/>
          </a:p>
          <a:p>
            <a:pPr algn="ctr"/>
            <a:r>
              <a:rPr lang="fr-FR" sz="2000" dirty="0"/>
              <a:t>GAFAM vecteurs de lois à portées extraterritoriales</a:t>
            </a:r>
          </a:p>
          <a:p>
            <a:pPr algn="ctr"/>
            <a:r>
              <a:rPr lang="fr-FR" sz="2000" dirty="0"/>
              <a:t>	</a:t>
            </a:r>
            <a:r>
              <a:rPr lang="fr-FR" sz="2000" i="1" dirty="0">
                <a:solidFill>
                  <a:srgbClr val="948A54"/>
                </a:solidFill>
              </a:rPr>
              <a:t>Développer l’</a:t>
            </a:r>
            <a:r>
              <a:rPr lang="fr-FR" sz="2000" i="1" dirty="0" err="1">
                <a:solidFill>
                  <a:srgbClr val="948A54"/>
                </a:solidFill>
              </a:rPr>
              <a:t>IdNum</a:t>
            </a:r>
            <a:r>
              <a:rPr lang="fr-FR" sz="2000" i="1" dirty="0">
                <a:solidFill>
                  <a:srgbClr val="948A54"/>
                </a:solidFill>
              </a:rPr>
              <a:t> garantie par l’Etat</a:t>
            </a:r>
          </a:p>
          <a:p>
            <a:pPr algn="ctr"/>
            <a:r>
              <a:rPr lang="fr-FR" sz="2000" i="1" dirty="0">
                <a:solidFill>
                  <a:srgbClr val="948A54"/>
                </a:solidFill>
              </a:rPr>
              <a:t>	Renforcement moyens des régulateurs</a:t>
            </a:r>
          </a:p>
          <a:p>
            <a:pPr algn="ctr"/>
            <a:r>
              <a:rPr lang="fr-FR" sz="2000" dirty="0"/>
              <a:t> </a:t>
            </a:r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</a:t>
            </a:r>
            <a:endParaRPr lang="fr-FR" sz="2000" dirty="0"/>
          </a:p>
          <a:p>
            <a:pPr algn="ctr"/>
            <a:r>
              <a:rPr lang="fr-FR" sz="2000" dirty="0"/>
              <a:t>Mieux protéger les données stratégiques de nos entreprises et citoyens </a:t>
            </a:r>
          </a:p>
          <a:p>
            <a:pPr algn="ctr"/>
            <a:endParaRPr lang="fr-FR" sz="2000" dirty="0"/>
          </a:p>
          <a:p>
            <a:pPr algn="ctr"/>
            <a:r>
              <a:rPr lang="fr-FR" sz="1000" dirty="0">
                <a:hlinkClick r:id="rId3"/>
              </a:rPr>
              <a:t>http://cartonumerique.blogspot.com/2018/04/les-cables-sous-marins-enjeu-majeur-de.html</a:t>
            </a:r>
            <a:endParaRPr lang="fr-FR" sz="1000" dirty="0"/>
          </a:p>
          <a:p>
            <a:pPr algn="ctr"/>
            <a:endParaRPr lang="fr-FR" sz="1000" dirty="0"/>
          </a:p>
        </p:txBody>
      </p:sp>
      <p:pic>
        <p:nvPicPr>
          <p:cNvPr id="13" name="Image 12" descr="logo-sen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2" name="Rectangle 11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30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8402918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Les défis identifiés </a:t>
            </a:r>
            <a:r>
              <a:rPr lang="fr-FR" sz="2000" b="1" cap="all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&gt; l’ordre économique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0681" y="1261891"/>
            <a:ext cx="69430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 </a:t>
            </a:r>
          </a:p>
          <a:p>
            <a:pPr algn="ctr"/>
            <a:r>
              <a:rPr lang="fr-FR" sz="2000" dirty="0"/>
              <a:t>Certaines entreprises ont atteint une ampleur systémique </a:t>
            </a:r>
          </a:p>
          <a:p>
            <a:pPr algn="ctr"/>
            <a:r>
              <a:rPr lang="fr-FR" sz="2000" dirty="0"/>
              <a:t>		</a:t>
            </a:r>
          </a:p>
          <a:p>
            <a:pPr algn="ctr"/>
            <a:r>
              <a:rPr lang="fr-FR" sz="2000" i="1" dirty="0">
                <a:solidFill>
                  <a:srgbClr val="948A54"/>
                </a:solidFill>
              </a:rPr>
              <a:t>	Pouvoir de marché sans précédent</a:t>
            </a:r>
          </a:p>
          <a:p>
            <a:pPr lvl="4"/>
            <a:r>
              <a:rPr lang="fr-FR" sz="2000" i="1" dirty="0">
                <a:solidFill>
                  <a:schemeClr val="bg2">
                    <a:lumMod val="50000"/>
                  </a:schemeClr>
                </a:solidFill>
              </a:rPr>
              <a:t>&gt;  abus</a:t>
            </a:r>
          </a:p>
          <a:p>
            <a:pPr lvl="4"/>
            <a:r>
              <a:rPr lang="fr-FR" sz="2000" i="1" dirty="0">
                <a:solidFill>
                  <a:schemeClr val="bg2">
                    <a:lumMod val="50000"/>
                  </a:schemeClr>
                </a:solidFill>
              </a:rPr>
              <a:t>&gt;  stratégies de croissance externes agressives</a:t>
            </a:r>
          </a:p>
          <a:p>
            <a:pPr lvl="4"/>
            <a:r>
              <a:rPr lang="fr-FR" sz="2000" i="1" dirty="0">
                <a:solidFill>
                  <a:schemeClr val="bg2">
                    <a:lumMod val="50000"/>
                  </a:schemeClr>
                </a:solidFill>
              </a:rPr>
              <a:t>&gt;  potentiel économique français affecté </a:t>
            </a: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</a:t>
            </a:r>
            <a:endParaRPr lang="fr-FR" sz="2000" dirty="0"/>
          </a:p>
          <a:p>
            <a:pPr algn="ctr"/>
            <a:r>
              <a:rPr lang="fr-FR" sz="2000" dirty="0"/>
              <a:t>	Etablir concurrence sur les marchés du numérique </a:t>
            </a:r>
          </a:p>
          <a:p>
            <a:pPr algn="ctr"/>
            <a:r>
              <a:rPr lang="fr-FR" sz="2000" dirty="0"/>
              <a:t>	</a:t>
            </a:r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</a:t>
            </a:r>
            <a:endParaRPr lang="fr-FR" sz="2000" dirty="0"/>
          </a:p>
          <a:p>
            <a:pPr algn="ctr"/>
            <a:r>
              <a:rPr lang="fr-FR" sz="2000" dirty="0"/>
              <a:t>Nouvelles régulations à instaurer </a:t>
            </a:r>
          </a:p>
        </p:txBody>
      </p:sp>
      <p:pic>
        <p:nvPicPr>
          <p:cNvPr id="10" name="Image 9" descr="icone2_e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50"/>
            <a:ext cx="1804416" cy="3017520"/>
          </a:xfrm>
          <a:prstGeom prst="rect">
            <a:avLst/>
          </a:prstGeom>
        </p:spPr>
      </p:pic>
      <p:pic>
        <p:nvPicPr>
          <p:cNvPr id="12" name="Image 11" descr="logo-se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23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471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8701742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Les défis identifiés </a:t>
            </a:r>
            <a:r>
              <a:rPr lang="fr-FR" sz="2000" b="1" cap="all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&gt; système fiscal &amp; monétaire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7352" y="1522069"/>
            <a:ext cx="58121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 </a:t>
            </a:r>
            <a:endParaRPr lang="fr-FR" sz="2000" dirty="0"/>
          </a:p>
          <a:p>
            <a:pPr algn="ctr"/>
            <a:r>
              <a:rPr lang="fr-FR" sz="2000" b="1" dirty="0">
                <a:solidFill>
                  <a:srgbClr val="1D1747"/>
                </a:solidFill>
              </a:rPr>
              <a:t>Système fiscal : </a:t>
            </a:r>
          </a:p>
          <a:p>
            <a:pPr algn="ctr"/>
            <a:r>
              <a:rPr lang="fr-FR" sz="2000" b="1" dirty="0">
                <a:solidFill>
                  <a:srgbClr val="1D1747"/>
                </a:solidFill>
              </a:rPr>
              <a:t>contournement de l’impôt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/>
              <a:t> 	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- Taxe services numériques insuffisante</a:t>
            </a: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	- Nécessité accord OCDE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 </a:t>
            </a:r>
            <a:endParaRPr lang="fr-FR" sz="2000" dirty="0"/>
          </a:p>
          <a:p>
            <a:pPr algn="ctr"/>
            <a:r>
              <a:rPr lang="fr-FR" sz="2000" b="1" dirty="0">
                <a:solidFill>
                  <a:srgbClr val="1D1747"/>
                </a:solidFill>
              </a:rPr>
              <a:t>Système monétaire : </a:t>
            </a:r>
          </a:p>
          <a:p>
            <a:pPr algn="ctr"/>
            <a:r>
              <a:rPr lang="fr-FR" sz="2000" b="1" dirty="0">
                <a:solidFill>
                  <a:srgbClr val="1D1747"/>
                </a:solidFill>
              </a:rPr>
              <a:t>la monnaie concurrencée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</a:rPr>
              <a:t>Libra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</a:rPr>
              <a:t>cryptomonnaie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 publique </a:t>
            </a: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- Systèmes de paiement = instrument de souveraineté</a:t>
            </a:r>
            <a:br>
              <a:rPr lang="fr-FR" sz="2000" b="1" dirty="0">
                <a:solidFill>
                  <a:srgbClr val="750013"/>
                </a:solidFill>
              </a:rPr>
            </a:br>
            <a:endParaRPr lang="fr-FR" sz="2000" dirty="0"/>
          </a:p>
        </p:txBody>
      </p:sp>
      <p:pic>
        <p:nvPicPr>
          <p:cNvPr id="10" name="Image 9" descr="icone2_mon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" y="752750"/>
            <a:ext cx="1804416" cy="3054096"/>
          </a:xfrm>
          <a:prstGeom prst="rect">
            <a:avLst/>
          </a:prstGeom>
        </p:spPr>
      </p:pic>
      <p:pic>
        <p:nvPicPr>
          <p:cNvPr id="12" name="Image 11" descr="logo-se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55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83475" y="1934882"/>
            <a:ext cx="6163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Absence de stratégie globale et lisible de l’État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charset="0"/>
              <a:buChar char="è"/>
            </a:pPr>
            <a:r>
              <a:rPr lang="fr-FR" dirty="0"/>
              <a:t>Une méthode 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le FIN : forum institutionnel du numérique </a:t>
            </a:r>
          </a:p>
          <a:p>
            <a:r>
              <a:rPr lang="fr-FR" dirty="0"/>
              <a:t>  </a:t>
            </a:r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Un rendez-vous régulier impliquant directement la représentation nationale  </a:t>
            </a:r>
          </a:p>
          <a:p>
            <a:r>
              <a:rPr lang="fr-FR" dirty="0"/>
              <a:t>		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LOSSN loi d’orientation suivi souveraineté numérique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// LPM</a:t>
            </a:r>
          </a:p>
          <a:p>
            <a:endParaRPr lang="fr-FR" dirty="0"/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2" name="Rectangle 11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83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57824" y="1925948"/>
            <a:ext cx="56328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750013"/>
                </a:solidFill>
              </a:rPr>
              <a:t>Définir une stratégie nationale 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du numérique </a:t>
            </a:r>
          </a:p>
          <a:p>
            <a:endParaRPr lang="fr-FR" dirty="0"/>
          </a:p>
          <a:p>
            <a:r>
              <a:rPr lang="fr-FR" dirty="0"/>
              <a:t>Objet du FIN (temporaire +/- 2 ans)</a:t>
            </a:r>
          </a:p>
          <a:p>
            <a:r>
              <a:rPr lang="fr-FR" dirty="0"/>
              <a:t>		</a:t>
            </a:r>
            <a:r>
              <a:rPr lang="fr-FR" dirty="0">
                <a:solidFill>
                  <a:srgbClr val="948A54"/>
                </a:solidFill>
              </a:rPr>
              <a:t>- Ministères</a:t>
            </a:r>
          </a:p>
          <a:p>
            <a:r>
              <a:rPr lang="fr-FR" dirty="0">
                <a:solidFill>
                  <a:srgbClr val="948A54"/>
                </a:solidFill>
              </a:rPr>
              <a:t>		- Collectivités locales</a:t>
            </a:r>
          </a:p>
          <a:p>
            <a:r>
              <a:rPr lang="fr-FR" dirty="0">
                <a:solidFill>
                  <a:srgbClr val="948A54"/>
                </a:solidFill>
              </a:rPr>
              <a:t>		- Industriels </a:t>
            </a:r>
          </a:p>
          <a:p>
            <a:r>
              <a:rPr lang="fr-FR" dirty="0">
                <a:solidFill>
                  <a:srgbClr val="948A54"/>
                </a:solidFill>
              </a:rPr>
              <a:t>		- Universitaires</a:t>
            </a:r>
          </a:p>
          <a:p>
            <a:r>
              <a:rPr lang="fr-FR" dirty="0">
                <a:solidFill>
                  <a:srgbClr val="948A54"/>
                </a:solidFill>
              </a:rPr>
              <a:t>		- Public et privé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Réaliser les arbitrages nécessaires par </a:t>
            </a:r>
          </a:p>
          <a:p>
            <a:r>
              <a:rPr lang="fr-FR" dirty="0"/>
              <a:t>	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- Gouvernement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- Parlement </a:t>
            </a: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413" y="978647"/>
            <a:ext cx="25922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dirty="0">
                <a:solidFill>
                  <a:srgbClr val="1D1747"/>
                </a:solidFill>
              </a:rPr>
              <a:t>Recommandation 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469" y="1424923"/>
            <a:ext cx="1561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b="1" dirty="0">
                <a:solidFill>
                  <a:schemeClr val="bg2"/>
                </a:solidFill>
                <a:latin typeface="Calibri"/>
                <a:cs typeface="Calibri"/>
              </a:rPr>
              <a:t>1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42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64333" y="1649884"/>
            <a:ext cx="563282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750013"/>
                </a:solidFill>
              </a:rPr>
              <a:t>Inscrire l’effort SN dans une LOSSN</a:t>
            </a:r>
          </a:p>
          <a:p>
            <a:r>
              <a:rPr lang="fr-FR" dirty="0"/>
              <a:t>	</a:t>
            </a:r>
          </a:p>
          <a:p>
            <a:r>
              <a:rPr lang="fr-FR" dirty="0">
                <a:sym typeface="Wingdings"/>
              </a:rPr>
              <a:t></a:t>
            </a:r>
            <a:r>
              <a:rPr lang="fr-FR" dirty="0"/>
              <a:t> Triennale 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Stratégie </a:t>
            </a:r>
            <a:r>
              <a:rPr lang="fr-FR" b="1" dirty="0">
                <a:solidFill>
                  <a:srgbClr val="FF0000"/>
                </a:solidFill>
              </a:rPr>
              <a:t>claire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- Infrastructures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réseaux = bien commun (ARCEP)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- Technologies d’avenir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&gt;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blockchain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&gt; IA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&gt;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IoT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/ 5G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 &gt; super calculateur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&gt; ordinateur quantique</a:t>
            </a:r>
          </a:p>
          <a:p>
            <a:r>
              <a:rPr lang="fr-FR" dirty="0"/>
              <a:t>	</a:t>
            </a:r>
          </a:p>
          <a:p>
            <a:r>
              <a:rPr lang="fr-FR" dirty="0">
                <a:sym typeface="Wingdings"/>
              </a:rPr>
              <a:t></a:t>
            </a:r>
            <a:r>
              <a:rPr lang="fr-FR" dirty="0"/>
              <a:t> Stabilité et lisibilité garanties pour</a:t>
            </a:r>
          </a:p>
          <a:p>
            <a:r>
              <a:rPr lang="fr-FR" dirty="0"/>
              <a:t>		</a:t>
            </a:r>
            <a:r>
              <a:rPr lang="fr-FR" dirty="0">
                <a:solidFill>
                  <a:srgbClr val="948A54"/>
                </a:solidFill>
              </a:rPr>
              <a:t>- Entreprises </a:t>
            </a:r>
          </a:p>
          <a:p>
            <a:r>
              <a:rPr lang="fr-FR" dirty="0">
                <a:solidFill>
                  <a:srgbClr val="948A54"/>
                </a:solidFill>
              </a:rPr>
              <a:t>		- Recherche </a:t>
            </a: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413" y="978647"/>
            <a:ext cx="25922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dirty="0">
                <a:solidFill>
                  <a:srgbClr val="1D1747"/>
                </a:solidFill>
              </a:rPr>
              <a:t>Recommandation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469" y="1424923"/>
            <a:ext cx="1561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b="1" dirty="0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67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29647" y="823317"/>
            <a:ext cx="5632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50013"/>
                </a:solidFill>
              </a:rPr>
              <a:t>Protéger données personnelles et économiques stratégiques</a:t>
            </a:r>
            <a:endParaRPr lang="fr-FR" sz="2500" b="1" dirty="0">
              <a:solidFill>
                <a:srgbClr val="750013"/>
              </a:solidFill>
            </a:endParaRPr>
          </a:p>
          <a:p>
            <a:r>
              <a:rPr lang="fr-FR" dirty="0"/>
              <a:t>	</a:t>
            </a:r>
          </a:p>
          <a:p>
            <a:pPr marL="285750" indent="-285750">
              <a:buFont typeface="Wingdings" charset="0"/>
              <a:buChar char="è"/>
            </a:pPr>
            <a:r>
              <a:rPr lang="fr-FR" dirty="0"/>
              <a:t>Approfondir la portabilité des données</a:t>
            </a:r>
          </a:p>
          <a:p>
            <a:r>
              <a:rPr lang="fr-FR" dirty="0"/>
              <a:t> 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Quitter une application sans perdre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- 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ni ses données</a:t>
            </a:r>
          </a:p>
          <a:p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		- ni ses contacts , liens </a:t>
            </a:r>
            <a:endParaRPr lang="fr-FR" sz="1500" dirty="0"/>
          </a:p>
          <a:p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Développer l’inter – opérabilité 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Capacité de systèmes / services à opérer ou 	communiquer ensemble  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En impliquant les régulateurs nationaux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Régulation asymétrique s’imposant aux</a:t>
            </a:r>
            <a:br>
              <a:rPr lang="fr-FR" sz="15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		plateformes systémiques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Défendre les données stratégiques de nos entreprises 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rgbClr val="948A54"/>
                </a:solidFill>
              </a:rPr>
              <a:t>Contre l’application de lois à portée territoriale</a:t>
            </a:r>
          </a:p>
          <a:p>
            <a:pPr lvl="2"/>
            <a:r>
              <a:rPr lang="fr-FR" sz="1500" dirty="0">
                <a:solidFill>
                  <a:srgbClr val="948A54"/>
                </a:solidFill>
                <a:sym typeface="Wingdings"/>
              </a:rPr>
              <a:t>- </a:t>
            </a:r>
            <a:r>
              <a:rPr lang="fr-FR" sz="1500" dirty="0">
                <a:solidFill>
                  <a:srgbClr val="948A54"/>
                </a:solidFill>
              </a:rPr>
              <a:t>solutions FR/UE d’hébergement données sensibles</a:t>
            </a:r>
          </a:p>
          <a:p>
            <a:pPr lvl="2"/>
            <a:r>
              <a:rPr lang="fr-FR" sz="1500" dirty="0">
                <a:solidFill>
                  <a:srgbClr val="948A54"/>
                </a:solidFill>
                <a:sym typeface="Wingdings"/>
              </a:rPr>
              <a:t>- </a:t>
            </a:r>
            <a:r>
              <a:rPr lang="fr-FR" sz="1500" dirty="0">
                <a:solidFill>
                  <a:srgbClr val="948A54"/>
                </a:solidFill>
              </a:rPr>
              <a:t>renforcement loi dite de « blocage »</a:t>
            </a:r>
          </a:p>
          <a:p>
            <a:pPr lvl="2"/>
            <a:r>
              <a:rPr lang="fr-FR" sz="1500" dirty="0">
                <a:solidFill>
                  <a:srgbClr val="948A54"/>
                </a:solidFill>
                <a:sym typeface="Wingdings"/>
              </a:rPr>
              <a:t>- </a:t>
            </a:r>
            <a:r>
              <a:rPr lang="fr-FR" sz="1500" dirty="0">
                <a:solidFill>
                  <a:srgbClr val="948A54"/>
                </a:solidFill>
              </a:rPr>
              <a:t>extension sanctions RGPD aux données non-personnelles stratégiques des personnes morales </a:t>
            </a: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353" y="852292"/>
            <a:ext cx="25922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dirty="0">
                <a:solidFill>
                  <a:srgbClr val="1D1747"/>
                </a:solidFill>
              </a:rPr>
              <a:t>Recommandation 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469" y="1424923"/>
            <a:ext cx="1561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b="1" dirty="0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91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9341" y="888463"/>
            <a:ext cx="56328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50013"/>
                </a:solidFill>
              </a:rPr>
              <a:t>Adapter la réglementation </a:t>
            </a:r>
            <a:br>
              <a:rPr lang="fr-FR" sz="2800" b="1" dirty="0">
                <a:solidFill>
                  <a:srgbClr val="750013"/>
                </a:solidFill>
              </a:rPr>
            </a:br>
            <a:r>
              <a:rPr lang="fr-FR" sz="2800" b="1" dirty="0">
                <a:solidFill>
                  <a:srgbClr val="750013"/>
                </a:solidFill>
              </a:rPr>
              <a:t>aux défis numériques</a:t>
            </a:r>
            <a:endParaRPr lang="fr-FR" sz="2500" b="1" dirty="0">
              <a:solidFill>
                <a:srgbClr val="750013"/>
              </a:solidFill>
            </a:endParaRPr>
          </a:p>
          <a:p>
            <a:r>
              <a:rPr lang="fr-FR" dirty="0"/>
              <a:t>	</a:t>
            </a:r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Renforcer le droit de la concurrence en FR et UE 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Transposition directive ECN+ / injonctions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structurelles</a:t>
            </a:r>
          </a:p>
          <a:p>
            <a:endParaRPr lang="fr-FR" dirty="0"/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Réguler par la donnée 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rgbClr val="948A54"/>
                </a:solidFill>
              </a:rPr>
              <a:t>- s’appuyer sur la puissance de la donnée pour </a:t>
            </a:r>
          </a:p>
          <a:p>
            <a:r>
              <a:rPr lang="fr-FR" dirty="0">
                <a:solidFill>
                  <a:srgbClr val="948A54"/>
                </a:solidFill>
              </a:rPr>
              <a:t>	réguler le marché</a:t>
            </a:r>
          </a:p>
          <a:p>
            <a:r>
              <a:rPr lang="fr-FR" dirty="0">
                <a:solidFill>
                  <a:srgbClr val="948A54"/>
                </a:solidFill>
              </a:rPr>
              <a:t>	-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donner les bonnes informations pour orienter les 	marchés dans le sens de l’intérêt général</a:t>
            </a:r>
            <a:endParaRPr lang="fr-FR" dirty="0">
              <a:solidFill>
                <a:srgbClr val="948A54"/>
              </a:solidFill>
            </a:endParaRPr>
          </a:p>
          <a:p>
            <a:r>
              <a:rPr lang="fr-FR" dirty="0">
                <a:solidFill>
                  <a:srgbClr val="948A54"/>
                </a:solidFill>
              </a:rPr>
              <a:t>	- collecte et analyse de données / régulateurs </a:t>
            </a:r>
          </a:p>
          <a:p>
            <a:r>
              <a:rPr lang="fr-FR" dirty="0">
                <a:solidFill>
                  <a:srgbClr val="948A54"/>
                </a:solidFill>
              </a:rPr>
              <a:t>		</a:t>
            </a:r>
            <a:r>
              <a:rPr lang="fr-FR" sz="1500" dirty="0">
                <a:solidFill>
                  <a:srgbClr val="948A54"/>
                </a:solidFill>
              </a:rPr>
              <a:t>&gt; signaux faibles </a:t>
            </a:r>
          </a:p>
          <a:p>
            <a:r>
              <a:rPr lang="fr-FR" sz="1500" dirty="0">
                <a:solidFill>
                  <a:srgbClr val="948A54"/>
                </a:solidFill>
              </a:rPr>
              <a:t>		&gt; risques systémiques</a:t>
            </a:r>
          </a:p>
          <a:p>
            <a:r>
              <a:rPr lang="fr-FR" sz="1500" dirty="0">
                <a:solidFill>
                  <a:srgbClr val="948A54"/>
                </a:solidFill>
              </a:rPr>
              <a:t>		&gt; éclairer choix des acteurs publics</a:t>
            </a:r>
          </a:p>
          <a:p>
            <a:r>
              <a:rPr lang="fr-FR" sz="1500" dirty="0">
                <a:solidFill>
                  <a:srgbClr val="948A54"/>
                </a:solidFill>
              </a:rPr>
              <a:t>		&gt; mieux anticiper réactions utilisateurs</a:t>
            </a:r>
            <a:r>
              <a:rPr lang="fr-FR" dirty="0">
                <a:solidFill>
                  <a:srgbClr val="948A54"/>
                </a:solidFill>
              </a:rPr>
              <a:t> </a:t>
            </a:r>
          </a:p>
          <a:p>
            <a:r>
              <a:rPr lang="fr-FR" sz="1500" dirty="0">
                <a:solidFill>
                  <a:srgbClr val="948A54"/>
                </a:solidFill>
              </a:rPr>
              <a:t>		&gt; orienter comportements acteurs de marché </a:t>
            </a: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589" y="923733"/>
            <a:ext cx="25922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dirty="0">
                <a:solidFill>
                  <a:srgbClr val="1D1747"/>
                </a:solidFill>
              </a:rPr>
              <a:t>Recommandation 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469" y="1424923"/>
            <a:ext cx="1561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b="1" dirty="0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54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29647" y="1665942"/>
            <a:ext cx="56328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fr-FR" dirty="0"/>
              <a:t>Etudier la faisabilité de nouvelles régulations sectorielles 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rgbClr val="948A54"/>
                </a:solidFill>
              </a:rPr>
              <a:t>- Accès aux méthodes et données des algorithmes </a:t>
            </a:r>
          </a:p>
          <a:p>
            <a:r>
              <a:rPr lang="fr-FR" dirty="0">
                <a:solidFill>
                  <a:srgbClr val="948A54"/>
                </a:solidFill>
              </a:rPr>
              <a:t>	- Accès sous contrôle à certaines données 	essentielles à l’exercice de certaines activités </a:t>
            </a:r>
          </a:p>
          <a:p>
            <a:r>
              <a:rPr lang="fr-FR" dirty="0">
                <a:solidFill>
                  <a:srgbClr val="948A54"/>
                </a:solidFill>
              </a:rPr>
              <a:t>	- Réguler « ex-ante »</a:t>
            </a:r>
          </a:p>
          <a:p>
            <a:r>
              <a:rPr lang="fr-FR" dirty="0">
                <a:solidFill>
                  <a:srgbClr val="948A54"/>
                </a:solidFill>
              </a:rPr>
              <a:t>		Obligations pro actives, spécifiques et</a:t>
            </a:r>
          </a:p>
          <a:p>
            <a:r>
              <a:rPr lang="fr-FR" dirty="0">
                <a:solidFill>
                  <a:srgbClr val="948A54"/>
                </a:solidFill>
              </a:rPr>
              <a:t>		multisectorielles pour les acteurs systémiques   </a:t>
            </a:r>
          </a:p>
          <a:p>
            <a:r>
              <a:rPr lang="fr-FR" dirty="0">
                <a:solidFill>
                  <a:srgbClr val="948A54"/>
                </a:solidFill>
              </a:rPr>
              <a:t>			</a:t>
            </a:r>
            <a:r>
              <a:rPr lang="fr-FR" sz="1500" dirty="0">
                <a:solidFill>
                  <a:srgbClr val="948A54"/>
                </a:solidFill>
              </a:rPr>
              <a:t>&gt; neutralité terminaux  </a:t>
            </a:r>
          </a:p>
          <a:p>
            <a:r>
              <a:rPr lang="fr-FR" sz="1500" dirty="0">
                <a:solidFill>
                  <a:srgbClr val="948A54"/>
                </a:solidFill>
              </a:rPr>
              <a:t>			&gt; Interopérabilité </a:t>
            </a:r>
            <a:r>
              <a:rPr lang="fr-FR" sz="1500" dirty="0" err="1">
                <a:solidFill>
                  <a:srgbClr val="948A54"/>
                </a:solidFill>
              </a:rPr>
              <a:t>palteformes</a:t>
            </a:r>
            <a:endParaRPr lang="fr-FR" sz="1500" dirty="0">
              <a:solidFill>
                <a:srgbClr val="948A54"/>
              </a:solidFill>
            </a:endParaRPr>
          </a:p>
          <a:p>
            <a:r>
              <a:rPr lang="fr-FR" sz="1500" dirty="0">
                <a:solidFill>
                  <a:srgbClr val="948A54"/>
                </a:solidFill>
              </a:rPr>
              <a:t>			&gt; Transparence de l’activité </a:t>
            </a:r>
          </a:p>
          <a:p>
            <a:r>
              <a:rPr lang="fr-FR" sz="1500" dirty="0">
                <a:solidFill>
                  <a:srgbClr val="948A54"/>
                </a:solidFill>
              </a:rPr>
              <a:t>			&gt; </a:t>
            </a:r>
            <a:r>
              <a:rPr lang="fr-FR" sz="1500" dirty="0" err="1">
                <a:solidFill>
                  <a:srgbClr val="948A54"/>
                </a:solidFill>
              </a:rPr>
              <a:t>Auditabilité</a:t>
            </a:r>
            <a:r>
              <a:rPr lang="fr-FR" sz="1500" dirty="0">
                <a:solidFill>
                  <a:srgbClr val="948A54"/>
                </a:solidFill>
              </a:rPr>
              <a:t> des algorithmes </a:t>
            </a: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413" y="978647"/>
            <a:ext cx="25922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dirty="0">
                <a:solidFill>
                  <a:srgbClr val="1D1747"/>
                </a:solidFill>
              </a:rPr>
              <a:t>Recommandation 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469" y="1424923"/>
            <a:ext cx="1561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b="1" dirty="0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32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536330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Recommandations de la </a:t>
            </a:r>
            <a:r>
              <a:rPr lang="fr-FR" sz="2800" b="1" cap="all" dirty="0" err="1">
                <a:solidFill>
                  <a:srgbClr val="FFFFFF"/>
                </a:solidFill>
                <a:latin typeface="Arial"/>
                <a:cs typeface="Arial"/>
              </a:rPr>
              <a:t>cesn</a:t>
            </a:r>
            <a:endParaRPr lang="fr-FR" sz="28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00992" y="1665942"/>
            <a:ext cx="626147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50013"/>
                </a:solidFill>
              </a:rPr>
              <a:t>Utiliser les leviers de l’innovation et du multilatéralisme </a:t>
            </a:r>
          </a:p>
          <a:p>
            <a:endParaRPr lang="fr-FR" dirty="0"/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Encourager les innovations FR et UE </a:t>
            </a:r>
          </a:p>
          <a:p>
            <a:r>
              <a:rPr lang="fr-FR" dirty="0"/>
              <a:t>		</a:t>
            </a:r>
            <a:r>
              <a:rPr lang="fr-FR" dirty="0">
                <a:solidFill>
                  <a:srgbClr val="948A54"/>
                </a:solidFill>
              </a:rPr>
              <a:t>- Approfondir le marché du K risque </a:t>
            </a:r>
          </a:p>
          <a:p>
            <a:r>
              <a:rPr lang="fr-FR" dirty="0">
                <a:solidFill>
                  <a:srgbClr val="948A54"/>
                </a:solidFill>
              </a:rPr>
              <a:t>		- Favoriser liens recherche – entreprise </a:t>
            </a:r>
          </a:p>
          <a:p>
            <a:r>
              <a:rPr lang="fr-FR" dirty="0">
                <a:solidFill>
                  <a:srgbClr val="948A54"/>
                </a:solidFill>
              </a:rPr>
              <a:t>		- Utiliser l’achat public comme levier </a:t>
            </a:r>
          </a:p>
          <a:p>
            <a:r>
              <a:rPr lang="fr-FR" dirty="0"/>
              <a:t>		</a:t>
            </a:r>
            <a:r>
              <a:rPr lang="fr-FR" dirty="0">
                <a:solidFill>
                  <a:srgbClr val="948A54"/>
                </a:solidFill>
              </a:rPr>
              <a:t>- Former thésards (data </a:t>
            </a:r>
            <a:r>
              <a:rPr lang="fr-FR" dirty="0" err="1">
                <a:solidFill>
                  <a:srgbClr val="948A54"/>
                </a:solidFill>
              </a:rPr>
              <a:t>scientists</a:t>
            </a:r>
            <a:r>
              <a:rPr lang="fr-FR" dirty="0">
                <a:solidFill>
                  <a:srgbClr val="948A54"/>
                </a:solidFill>
              </a:rPr>
              <a:t> …)  et les garder </a:t>
            </a:r>
            <a:endParaRPr lang="fr-FR" dirty="0"/>
          </a:p>
          <a:p>
            <a:endParaRPr lang="fr-FR" dirty="0"/>
          </a:p>
          <a:p>
            <a:r>
              <a:rPr lang="fr-FR" dirty="0">
                <a:sym typeface="Wingdings"/>
              </a:rPr>
              <a:t> </a:t>
            </a:r>
            <a:r>
              <a:rPr lang="fr-FR" dirty="0"/>
              <a:t>Porter la vision française dans les enceintes multilatérales </a:t>
            </a:r>
          </a:p>
          <a:p>
            <a:r>
              <a:rPr lang="fr-FR" dirty="0"/>
              <a:t>		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- Instances de normalisation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- Promotion à l’international de la vision française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de la cybersécurité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&gt; Applicabilité droit international au cyberespace</a:t>
            </a:r>
          </a:p>
          <a:p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			&gt; Attribution d’une cyberattaque </a:t>
            </a: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413" y="978647"/>
            <a:ext cx="25922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dirty="0">
                <a:solidFill>
                  <a:srgbClr val="1D1747"/>
                </a:solidFill>
              </a:rPr>
              <a:t>Recommandation 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469" y="1424923"/>
            <a:ext cx="1561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b="1" dirty="0">
                <a:solidFill>
                  <a:schemeClr val="bg2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25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Plan de la présentation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938152" y="1281915"/>
            <a:ext cx="619298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b="1" dirty="0">
                <a:solidFill>
                  <a:srgbClr val="1D1747"/>
                </a:solidFill>
              </a:rPr>
              <a:t>Commission d’enquête parlementaire</a:t>
            </a:r>
          </a:p>
          <a:p>
            <a:pPr algn="ctr"/>
            <a:endParaRPr lang="fr-FR" sz="2500" b="1" dirty="0">
              <a:solidFill>
                <a:srgbClr val="1D1747"/>
              </a:solidFill>
            </a:endParaRPr>
          </a:p>
          <a:p>
            <a:pPr algn="ctr"/>
            <a:r>
              <a:rPr lang="fr-FR" sz="2500" b="1" dirty="0">
                <a:solidFill>
                  <a:srgbClr val="1D1747"/>
                </a:solidFill>
              </a:rPr>
              <a:t>Problématique de la SN</a:t>
            </a:r>
          </a:p>
          <a:p>
            <a:pPr algn="ctr"/>
            <a:endParaRPr lang="fr-FR" sz="2500" b="1" dirty="0">
              <a:solidFill>
                <a:srgbClr val="1D1747"/>
              </a:solidFill>
            </a:endParaRPr>
          </a:p>
          <a:p>
            <a:pPr algn="ctr"/>
            <a:r>
              <a:rPr lang="fr-FR" sz="2500" b="1" dirty="0">
                <a:solidFill>
                  <a:srgbClr val="1D1747"/>
                </a:solidFill>
              </a:rPr>
              <a:t>Défis identifiés</a:t>
            </a:r>
          </a:p>
          <a:p>
            <a:pPr algn="ctr"/>
            <a:endParaRPr lang="fr-FR" sz="2500" b="1" dirty="0">
              <a:solidFill>
                <a:srgbClr val="1D1747"/>
              </a:solidFill>
            </a:endParaRPr>
          </a:p>
          <a:p>
            <a:pPr algn="ctr"/>
            <a:r>
              <a:rPr lang="fr-FR" sz="2500" b="1" dirty="0">
                <a:solidFill>
                  <a:srgbClr val="1D1747"/>
                </a:solidFill>
              </a:rPr>
              <a:t>Recommandations </a:t>
            </a:r>
          </a:p>
          <a:p>
            <a:pPr algn="ctr"/>
            <a:endParaRPr lang="fr-FR" sz="2500" b="1" dirty="0">
              <a:solidFill>
                <a:srgbClr val="1D1747"/>
              </a:solidFill>
            </a:endParaRPr>
          </a:p>
          <a:p>
            <a:pPr algn="ctr"/>
            <a:r>
              <a:rPr lang="fr-FR" sz="2500" b="1" dirty="0">
                <a:solidFill>
                  <a:srgbClr val="1D1747"/>
                </a:solidFill>
              </a:rPr>
              <a:t>Quelles suites ?</a:t>
            </a:r>
          </a:p>
          <a:p>
            <a:pPr algn="ctr"/>
            <a:endParaRPr lang="fr-FR" sz="2500" b="1" dirty="0">
              <a:solidFill>
                <a:srgbClr val="1D1747"/>
              </a:solidFill>
            </a:endParaRPr>
          </a:p>
          <a:p>
            <a:pPr algn="ctr"/>
            <a:r>
              <a:rPr lang="fr-FR" sz="2500" b="1" dirty="0">
                <a:solidFill>
                  <a:srgbClr val="1D1747"/>
                </a:solidFill>
              </a:rPr>
              <a:t>Et vos entreprises ?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0" y="6506883"/>
            <a:ext cx="2629647" cy="358587"/>
            <a:chOff x="0" y="6506883"/>
            <a:chExt cx="2629647" cy="358587"/>
          </a:xfrm>
        </p:grpSpPr>
        <p:sp>
          <p:nvSpPr>
            <p:cNvPr id="3" name="Rectangle 2"/>
            <p:cNvSpPr/>
            <p:nvPr/>
          </p:nvSpPr>
          <p:spPr>
            <a:xfrm>
              <a:off x="0" y="6506883"/>
              <a:ext cx="2629647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4589" y="6544238"/>
              <a:ext cx="2353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Et maintenant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1058" y="1247380"/>
            <a:ext cx="69494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>
                <a:solidFill>
                  <a:srgbClr val="750013"/>
                </a:solidFill>
              </a:rPr>
              <a:t>- Lancement du FIN </a:t>
            </a:r>
          </a:p>
          <a:p>
            <a:endParaRPr lang="fr-FR" sz="2500" dirty="0"/>
          </a:p>
          <a:p>
            <a:pPr marL="342900" indent="-342900">
              <a:buFontTx/>
              <a:buChar char="-"/>
            </a:pPr>
            <a:r>
              <a:rPr lang="fr-FR" sz="2500" b="1" dirty="0">
                <a:solidFill>
                  <a:srgbClr val="750013"/>
                </a:solidFill>
              </a:rPr>
              <a:t>Proposition de loi </a:t>
            </a:r>
            <a:r>
              <a:rPr lang="fr-FR" sz="1000" b="1" dirty="0">
                <a:solidFill>
                  <a:srgbClr val="750013"/>
                </a:solidFill>
                <a:hlinkClick r:id="rId2"/>
              </a:rPr>
              <a:t>http://www.senat.fr/dossier-legislatif/ppl19-048.html</a:t>
            </a:r>
            <a:endParaRPr lang="fr-FR" sz="1000" b="1" dirty="0">
              <a:solidFill>
                <a:srgbClr val="750013"/>
              </a:solidFill>
            </a:endParaRPr>
          </a:p>
          <a:p>
            <a:endParaRPr lang="fr-FR" sz="2500" b="1" dirty="0">
              <a:solidFill>
                <a:srgbClr val="750013"/>
              </a:solidFill>
            </a:endParaRPr>
          </a:p>
          <a:p>
            <a:r>
              <a:rPr lang="fr-FR" sz="2500" b="1" dirty="0">
                <a:solidFill>
                  <a:srgbClr val="750013"/>
                </a:solidFill>
              </a:rPr>
              <a:t>	</a:t>
            </a:r>
            <a:r>
              <a:rPr lang="fr-FR" sz="2500" dirty="0"/>
              <a:t>de la CAE du sénat</a:t>
            </a:r>
          </a:p>
          <a:p>
            <a:r>
              <a:rPr lang="fr-FR" sz="2500" dirty="0"/>
              <a:t>	3 objectifs </a:t>
            </a:r>
          </a:p>
          <a:p>
            <a:r>
              <a:rPr lang="fr-FR" sz="2500" dirty="0"/>
              <a:t>		</a:t>
            </a:r>
          </a:p>
          <a:p>
            <a:r>
              <a:rPr lang="fr-FR" sz="2500" dirty="0"/>
              <a:t>		</a:t>
            </a:r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- neutralité des terminaux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	- interopérabilité des plateformes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	- éviter les acquisitions prédatrices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	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fr-FR" sz="2500" dirty="0"/>
              <a:t>(neutralité du net ? : reste un enjeu majeur)  </a:t>
            </a:r>
          </a:p>
          <a:p>
            <a:endParaRPr lang="fr-FR" sz="2500" dirty="0"/>
          </a:p>
          <a:p>
            <a:endParaRPr lang="fr-FR" sz="2500" dirty="0"/>
          </a:p>
        </p:txBody>
      </p: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0" name="Rectangle 9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Et VOS ENTREPRISES 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203" y="814288"/>
            <a:ext cx="78052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>
                <a:solidFill>
                  <a:srgbClr val="750013"/>
                </a:solidFill>
              </a:rPr>
              <a:t>TPE-PME et numérique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</a:t>
            </a:r>
            <a:r>
              <a:rPr lang="fr-FR" sz="2500" dirty="0"/>
              <a:t>1 </a:t>
            </a:r>
            <a:r>
              <a:rPr lang="fr-FR" sz="2500" dirty="0" err="1"/>
              <a:t>ent</a:t>
            </a:r>
            <a:r>
              <a:rPr lang="fr-FR" sz="2500" dirty="0"/>
              <a:t> / 5 est appelée à disparaître si elle ne se 	transforme pas dans les 3 ans (source Etat 2018)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2500" dirty="0">
                <a:solidFill>
                  <a:srgbClr val="FF0000"/>
                </a:solidFill>
              </a:rPr>
              <a:t>MAIS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2500" dirty="0"/>
              <a:t>un développement num mal sécurisé peut être pire 	que pas de développement num du tout.</a:t>
            </a:r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2500" dirty="0">
              <a:solidFill>
                <a:srgbClr val="750013"/>
              </a:solidFill>
            </a:endParaRPr>
          </a:p>
          <a:p>
            <a:r>
              <a:rPr lang="fr-FR" sz="2500" b="1" dirty="0">
                <a:solidFill>
                  <a:srgbClr val="750013"/>
                </a:solidFill>
              </a:rPr>
              <a:t>  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Les questions 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&gt; </a:t>
            </a:r>
            <a:r>
              <a:rPr lang="fr-FR" sz="2500" dirty="0"/>
              <a:t>De quoi s’agit-il ?</a:t>
            </a:r>
          </a:p>
          <a:p>
            <a:r>
              <a:rPr lang="fr-FR" sz="2500" dirty="0"/>
              <a:t>	</a:t>
            </a:r>
            <a:r>
              <a:rPr lang="fr-FR" sz="2500" b="1" dirty="0">
                <a:solidFill>
                  <a:srgbClr val="750013"/>
                </a:solidFill>
              </a:rPr>
              <a:t>&gt;</a:t>
            </a:r>
            <a:r>
              <a:rPr lang="fr-FR" sz="2500" dirty="0"/>
              <a:t> Comment s’y prendre ? 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	 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https://www.iso.org/fr/isoiec-27001-information-security.html</a:t>
            </a:r>
            <a:endParaRPr lang="fr-FR" sz="15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  <a:p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2500" b="1" dirty="0">
                <a:solidFill>
                  <a:srgbClr val="750013"/>
                </a:solidFill>
              </a:rPr>
              <a:t>&gt; </a:t>
            </a:r>
            <a:r>
              <a:rPr lang="fr-FR" sz="2500" dirty="0"/>
              <a:t>Combien ça coûte ?	</a:t>
            </a:r>
            <a:r>
              <a:rPr lang="fr-FR" sz="25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	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analyse risque / coût – bénéfice</a:t>
            </a:r>
            <a:r>
              <a:rPr lang="fr-FR" sz="2500" dirty="0"/>
              <a:t> </a:t>
            </a:r>
            <a:endParaRPr lang="fr-FR" sz="2500" dirty="0">
              <a:solidFill>
                <a:srgbClr val="750013"/>
              </a:solidFill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3" name="Rectangle 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4" name="Grouper 13"/>
          <p:cNvGrpSpPr/>
          <p:nvPr/>
        </p:nvGrpSpPr>
        <p:grpSpPr>
          <a:xfrm>
            <a:off x="6916399" y="2968757"/>
            <a:ext cx="1903098" cy="2027118"/>
            <a:chOff x="6916399" y="2968757"/>
            <a:chExt cx="1903098" cy="2027118"/>
          </a:xfrm>
        </p:grpSpPr>
        <p:sp>
          <p:nvSpPr>
            <p:cNvPr id="13" name="Ellipse 12"/>
            <p:cNvSpPr/>
            <p:nvPr/>
          </p:nvSpPr>
          <p:spPr>
            <a:xfrm>
              <a:off x="7107517" y="3283895"/>
              <a:ext cx="1711980" cy="17119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icone_build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99" y="2968757"/>
              <a:ext cx="1810512" cy="1969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7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héma-securité_Plan de travai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8" y="1578274"/>
            <a:ext cx="6850293" cy="4729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Et VOS ENTREPRISES ?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3" name="Rectangle 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9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Et VOS ENTREPRISES ?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3" name="Rectangle 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7542" y="1837114"/>
            <a:ext cx="3281366" cy="3419405"/>
          </a:xfrm>
          <a:prstGeom prst="rect">
            <a:avLst/>
          </a:prstGeom>
          <a:solidFill>
            <a:srgbClr val="1D1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506583" y="1227524"/>
            <a:ext cx="2490651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La sécurité doit être fonction des risques et proportionnelle aux enjeux.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6165" y="2326622"/>
            <a:ext cx="2845844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Une politique de sécurité ne doit pas être conçue uniquement à partir de limitations particulières de certains systèmes (systèmes d’exploitation, applicatifs,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0082" y="3691340"/>
            <a:ext cx="294756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 plus dur n’est pas de décider quelle est la technologie de sécurité à appliquer mais d’identifier pourquoi on doit l’appliquer et sur quoi.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02377" y="4974632"/>
            <a:ext cx="2432247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La qualité des outils de sécurité dépend de la politique de sécurité qu’ils servent.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852380" y="5066823"/>
            <a:ext cx="182623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Trop de sécurité est aussi problématique que pas assez.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41436" y="3936204"/>
            <a:ext cx="202525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La sécurité n’est jamais acquise définitivement, elle se vit au quotidien.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41436" y="2419187"/>
            <a:ext cx="3232261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Plus grande est la récompense, plus grand est le risque de pénétration d’un système (notion d’attractivité de la cible).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24723" y="1575504"/>
            <a:ext cx="135817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La sécurité est l’affaire de tous.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63533" y="2911398"/>
            <a:ext cx="1660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bg1"/>
                </a:solidFill>
              </a:rPr>
              <a:t>La sécurité</a:t>
            </a:r>
          </a:p>
          <a:p>
            <a:pPr algn="ctr"/>
            <a:endParaRPr lang="fr-FR" b="1" cap="all" dirty="0">
              <a:solidFill>
                <a:schemeClr val="bg1"/>
              </a:solidFill>
            </a:endParaRPr>
          </a:p>
          <a:p>
            <a:pPr algn="ctr"/>
            <a:r>
              <a:rPr lang="fr-FR" b="1" cap="all" dirty="0">
                <a:solidFill>
                  <a:schemeClr val="bg1"/>
                </a:solidFill>
              </a:rPr>
              <a:t>Une question</a:t>
            </a:r>
          </a:p>
          <a:p>
            <a:pPr algn="ctr"/>
            <a:r>
              <a:rPr lang="fr-FR" b="1" cap="all" dirty="0">
                <a:solidFill>
                  <a:schemeClr val="bg1"/>
                </a:solidFill>
              </a:rPr>
              <a:t>De bon sens</a:t>
            </a:r>
          </a:p>
        </p:txBody>
      </p:sp>
    </p:spTree>
    <p:extLst>
      <p:ext uri="{BB962C8B-B14F-4D97-AF65-F5344CB8AC3E}">
        <p14:creationId xmlns:p14="http://schemas.microsoft.com/office/powerpoint/2010/main" val="297587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Quelques liens @ utiles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708" y="958093"/>
            <a:ext cx="752237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>
                <a:solidFill>
                  <a:srgbClr val="750013"/>
                </a:solidFill>
              </a:rPr>
              <a:t>ANSSI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	 </a:t>
            </a:r>
            <a:r>
              <a:rPr lang="fr-FR" sz="1500" b="1" dirty="0">
                <a:hlinkClick r:id="rId3"/>
              </a:rPr>
              <a:t>https://www.ssi.gouv.fr/guide/guide-des-bonnes-pratiques-de-linformatique/</a:t>
            </a:r>
            <a:endParaRPr lang="fr-FR" sz="1500" b="1" dirty="0"/>
          </a:p>
          <a:p>
            <a:endParaRPr lang="fr-FR" sz="1500" b="1" dirty="0"/>
          </a:p>
          <a:p>
            <a:r>
              <a:rPr lang="fr-FR" sz="2500" b="1" dirty="0">
                <a:solidFill>
                  <a:srgbClr val="750013"/>
                </a:solidFill>
              </a:rPr>
              <a:t>ARCEP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	 </a:t>
            </a:r>
            <a:r>
              <a:rPr lang="fr-FR" sz="1500" b="1" dirty="0">
                <a:solidFill>
                  <a:srgbClr val="750013"/>
                </a:solidFill>
                <a:hlinkClick r:id="rId4"/>
              </a:rPr>
              <a:t>https://www.arcep.fr</a:t>
            </a:r>
            <a:endParaRPr lang="fr-FR" sz="1500" b="1" dirty="0">
              <a:solidFill>
                <a:srgbClr val="750013"/>
              </a:solidFill>
            </a:endParaRPr>
          </a:p>
          <a:p>
            <a:endParaRPr lang="fr-FR" sz="2500" b="1" dirty="0">
              <a:solidFill>
                <a:srgbClr val="750013"/>
              </a:solidFill>
            </a:endParaRPr>
          </a:p>
          <a:p>
            <a:r>
              <a:rPr lang="fr-FR" sz="2500" b="1" dirty="0">
                <a:solidFill>
                  <a:srgbClr val="750013"/>
                </a:solidFill>
              </a:rPr>
              <a:t>GENDARMERIE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	 </a:t>
            </a:r>
            <a:r>
              <a:rPr lang="fr-FR" sz="1500" b="1" dirty="0">
                <a:solidFill>
                  <a:srgbClr val="750013"/>
                </a:solidFill>
                <a:hlinkClick r:id="rId5"/>
              </a:rPr>
              <a:t>https://www.gendarmerie.interieur.gouv.fr/Thematiques/Cybersecurite</a:t>
            </a:r>
            <a:endParaRPr lang="fr-FR" sz="1500" b="1" dirty="0">
              <a:solidFill>
                <a:srgbClr val="750013"/>
              </a:solidFill>
            </a:endParaRPr>
          </a:p>
          <a:p>
            <a:endParaRPr lang="fr-FR" sz="1500" b="1" dirty="0">
              <a:solidFill>
                <a:srgbClr val="750013"/>
              </a:solidFill>
            </a:endParaRPr>
          </a:p>
          <a:p>
            <a:r>
              <a:rPr lang="fr-FR" sz="2500" b="1" dirty="0">
                <a:solidFill>
                  <a:srgbClr val="750013"/>
                </a:solidFill>
              </a:rPr>
              <a:t>CNIL</a:t>
            </a:r>
          </a:p>
          <a:p>
            <a:r>
              <a:rPr lang="fr-FR" sz="2500" b="1" dirty="0">
                <a:solidFill>
                  <a:srgbClr val="750013"/>
                </a:solidFill>
              </a:rPr>
              <a:t>		 </a:t>
            </a:r>
            <a:r>
              <a:rPr lang="fr-FR" sz="1500" b="1" dirty="0">
                <a:solidFill>
                  <a:srgbClr val="750013"/>
                </a:solidFill>
                <a:hlinkClick r:id="rId6"/>
              </a:rPr>
              <a:t>https://www.cnil.fr/fr</a:t>
            </a:r>
            <a:endParaRPr lang="fr-FR" sz="1500" b="1" dirty="0">
              <a:solidFill>
                <a:srgbClr val="750013"/>
              </a:solidFill>
            </a:endParaRPr>
          </a:p>
          <a:p>
            <a:endParaRPr lang="fr-FR" sz="1500" b="1" dirty="0">
              <a:solidFill>
                <a:srgbClr val="750013"/>
              </a:solidFill>
            </a:endParaRPr>
          </a:p>
          <a:p>
            <a:r>
              <a:rPr lang="fr-FR" sz="2500" b="1" dirty="0" err="1">
                <a:solidFill>
                  <a:srgbClr val="750013"/>
                </a:solidFill>
              </a:rPr>
              <a:t>CNNum</a:t>
            </a:r>
            <a:r>
              <a:rPr lang="fr-FR" sz="2500" b="1" dirty="0">
                <a:solidFill>
                  <a:srgbClr val="750013"/>
                </a:solidFill>
              </a:rPr>
              <a:t> : états généraux</a:t>
            </a:r>
          </a:p>
          <a:p>
            <a:endParaRPr lang="fr-FR" sz="1500" b="1" dirty="0">
              <a:solidFill>
                <a:srgbClr val="750013"/>
              </a:solidFill>
            </a:endParaRPr>
          </a:p>
          <a:p>
            <a:r>
              <a:rPr lang="fr-FR" sz="1600" b="1" dirty="0">
                <a:solidFill>
                  <a:srgbClr val="750013"/>
                </a:solidFill>
              </a:rPr>
              <a:t>		</a:t>
            </a:r>
            <a:r>
              <a:rPr lang="fr-FR" sz="1600" b="1" dirty="0">
                <a:solidFill>
                  <a:srgbClr val="750013"/>
                </a:solidFill>
                <a:hlinkClick r:id="rId7"/>
              </a:rPr>
              <a:t>https://egnum.cnnumerique.fr</a:t>
            </a:r>
            <a:endParaRPr lang="fr-FR" sz="1600" b="1" dirty="0">
              <a:solidFill>
                <a:srgbClr val="750013"/>
              </a:solidFill>
            </a:endParaRPr>
          </a:p>
          <a:p>
            <a:endParaRPr lang="fr-FR" sz="1600" b="1" dirty="0">
              <a:solidFill>
                <a:srgbClr val="750013"/>
              </a:solidFill>
            </a:endParaRPr>
          </a:p>
          <a:p>
            <a:endParaRPr lang="fr-FR" sz="1500" b="1" dirty="0">
              <a:solidFill>
                <a:srgbClr val="750013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0" y="6506883"/>
            <a:ext cx="2673531" cy="358587"/>
            <a:chOff x="0" y="6506883"/>
            <a:chExt cx="2629647" cy="358587"/>
          </a:xfrm>
        </p:grpSpPr>
        <p:sp>
          <p:nvSpPr>
            <p:cNvPr id="3" name="Rectangle 2"/>
            <p:cNvSpPr/>
            <p:nvPr/>
          </p:nvSpPr>
          <p:spPr>
            <a:xfrm>
              <a:off x="0" y="6506883"/>
              <a:ext cx="2629647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4589" y="6544238"/>
              <a:ext cx="2353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2308"/>
          </a:xfrm>
          <a:prstGeom prst="rect">
            <a:avLst/>
          </a:prstGeom>
          <a:solidFill>
            <a:srgbClr val="75001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6847" y="2338288"/>
            <a:ext cx="5332506" cy="634995"/>
          </a:xfrm>
        </p:spPr>
        <p:txBody>
          <a:bodyPr>
            <a:normAutofit fontScale="90000"/>
          </a:bodyPr>
          <a:lstStyle/>
          <a:p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Merci</a:t>
            </a:r>
            <a:b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de votre attention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85353" y="6506883"/>
            <a:ext cx="2629647" cy="358587"/>
          </a:xfrm>
          <a:prstGeom prst="rect">
            <a:avLst/>
          </a:prstGeom>
          <a:solidFill>
            <a:srgbClr val="1D1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D1747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83702" y="6544238"/>
            <a:ext cx="30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>
                <a:solidFill>
                  <a:schemeClr val="bg1"/>
                </a:solidFill>
                <a:latin typeface="Arial"/>
                <a:cs typeface="Arial"/>
              </a:rPr>
              <a:t>Souveraineté numérique</a:t>
            </a:r>
          </a:p>
        </p:txBody>
      </p:sp>
      <p:pic>
        <p:nvPicPr>
          <p:cNvPr id="14" name="Image 13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Commande initiale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42" y="4019177"/>
            <a:ext cx="33388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/>
              <a:t>Identifier les champs fondamentaux de la SN</a:t>
            </a:r>
          </a:p>
        </p:txBody>
      </p:sp>
      <p:pic>
        <p:nvPicPr>
          <p:cNvPr id="6" name="Image 5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1912471" y="1407438"/>
            <a:ext cx="1090706" cy="2114177"/>
          </a:xfrm>
          <a:prstGeom prst="downArrow">
            <a:avLst/>
          </a:prstGeom>
          <a:solidFill>
            <a:srgbClr val="1D17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05294" y="4019177"/>
            <a:ext cx="31227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/>
              <a:t>Esquisser les moyens de la reconquérir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6021295" y="1407438"/>
            <a:ext cx="1090706" cy="2114177"/>
          </a:xfrm>
          <a:prstGeom prst="downArrow">
            <a:avLst/>
          </a:prstGeom>
          <a:solidFill>
            <a:srgbClr val="1D17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6" name="Rectangle 15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02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Travaux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2091941" y="1029060"/>
            <a:ext cx="4875527" cy="2281126"/>
            <a:chOff x="2114508" y="1029060"/>
            <a:chExt cx="4875527" cy="2281126"/>
          </a:xfrm>
        </p:grpSpPr>
        <p:sp>
          <p:nvSpPr>
            <p:cNvPr id="7" name="Rectangle 6"/>
            <p:cNvSpPr/>
            <p:nvPr/>
          </p:nvSpPr>
          <p:spPr>
            <a:xfrm>
              <a:off x="2114508" y="2448412"/>
              <a:ext cx="180269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500" b="1" dirty="0">
                  <a:solidFill>
                    <a:srgbClr val="1D1747"/>
                  </a:solidFill>
                </a:rPr>
                <a:t>6 mois</a:t>
              </a:r>
            </a:p>
            <a:p>
              <a:pPr algn="ctr"/>
              <a:r>
                <a:rPr lang="fr-FR" sz="2500" dirty="0">
                  <a:solidFill>
                    <a:schemeClr val="bg2">
                      <a:lumMod val="50000"/>
                    </a:schemeClr>
                  </a:solidFill>
                </a:rPr>
                <a:t>de travaux</a:t>
              </a:r>
            </a:p>
          </p:txBody>
        </p:sp>
        <p:pic>
          <p:nvPicPr>
            <p:cNvPr id="5" name="Image 4" descr="icone_calend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110" y="1029060"/>
              <a:ext cx="1237488" cy="1292352"/>
            </a:xfrm>
            <a:prstGeom prst="rect">
              <a:avLst/>
            </a:prstGeom>
          </p:spPr>
        </p:pic>
        <p:pic>
          <p:nvPicPr>
            <p:cNvPr id="6" name="Image 5" descr="icone_horle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993" y="1029060"/>
              <a:ext cx="1231392" cy="12923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187343" y="2448412"/>
              <a:ext cx="180269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500" b="1" dirty="0">
                  <a:solidFill>
                    <a:srgbClr val="1D1747"/>
                  </a:solidFill>
                </a:rPr>
                <a:t>70 heures</a:t>
              </a:r>
            </a:p>
            <a:p>
              <a:pPr algn="ctr"/>
              <a:r>
                <a:rPr lang="fr-FR" sz="2500" dirty="0">
                  <a:solidFill>
                    <a:schemeClr val="bg2">
                      <a:lumMod val="50000"/>
                    </a:schemeClr>
                  </a:solidFill>
                </a:rPr>
                <a:t>d’auditions</a:t>
              </a: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404908" y="3539172"/>
            <a:ext cx="8249593" cy="2665847"/>
            <a:chOff x="360082" y="3539172"/>
            <a:chExt cx="8249593" cy="2665847"/>
          </a:xfrm>
        </p:grpSpPr>
        <p:pic>
          <p:nvPicPr>
            <p:cNvPr id="9" name="Image 8" descr="icone_micr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887" y="3539172"/>
              <a:ext cx="1231392" cy="1292352"/>
            </a:xfrm>
            <a:prstGeom prst="rect">
              <a:avLst/>
            </a:prstGeom>
          </p:spPr>
        </p:pic>
        <p:pic>
          <p:nvPicPr>
            <p:cNvPr id="10" name="Image 9" descr="icone_trai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028" y="3539172"/>
              <a:ext cx="1237488" cy="129235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60082" y="4958524"/>
              <a:ext cx="26550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500" b="1" dirty="0">
                  <a:solidFill>
                    <a:srgbClr val="1D1747"/>
                  </a:solidFill>
                </a:rPr>
                <a:t>55 auditions</a:t>
              </a:r>
            </a:p>
            <a:p>
              <a:pPr algn="ctr"/>
              <a:r>
                <a:rPr lang="fr-FR" sz="2500" dirty="0">
                  <a:solidFill>
                    <a:schemeClr val="bg2">
                      <a:lumMod val="50000"/>
                    </a:schemeClr>
                  </a:solidFill>
                </a:rPr>
                <a:t>dont 5 à huis-clos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53869" y="4958524"/>
              <a:ext cx="225580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500" b="1" dirty="0">
                  <a:solidFill>
                    <a:srgbClr val="1D1747"/>
                  </a:solidFill>
                </a:rPr>
                <a:t>1 déplacement</a:t>
              </a:r>
            </a:p>
            <a:p>
              <a:pPr algn="ctr"/>
              <a:r>
                <a:rPr lang="fr-FR" sz="2500" dirty="0">
                  <a:solidFill>
                    <a:schemeClr val="bg2">
                      <a:lumMod val="50000"/>
                    </a:schemeClr>
                  </a:solidFill>
                </a:rPr>
                <a:t>à Bruxelles</a:t>
              </a:r>
            </a:p>
          </p:txBody>
        </p:sp>
        <p:pic>
          <p:nvPicPr>
            <p:cNvPr id="3" name="Image 2" descr="icone_gouvernemen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465" y="3539172"/>
              <a:ext cx="1237488" cy="129235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296023" y="4958524"/>
              <a:ext cx="2655002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500" b="1" dirty="0">
                  <a:solidFill>
                    <a:srgbClr val="1D1747"/>
                  </a:solidFill>
                </a:rPr>
                <a:t>5 membres</a:t>
              </a:r>
              <a:br>
                <a:rPr lang="fr-FR" sz="2500" b="1" dirty="0">
                  <a:solidFill>
                    <a:srgbClr val="1D1747"/>
                  </a:solidFill>
                </a:rPr>
              </a:br>
              <a:r>
                <a:rPr lang="fr-FR" sz="2500" b="1" dirty="0">
                  <a:solidFill>
                    <a:srgbClr val="1D1747"/>
                  </a:solidFill>
                </a:rPr>
                <a:t>du gouvernement</a:t>
              </a:r>
            </a:p>
            <a:p>
              <a:pPr algn="ctr"/>
              <a:r>
                <a:rPr lang="fr-FR" sz="2500" dirty="0">
                  <a:solidFill>
                    <a:schemeClr val="bg2">
                      <a:lumMod val="50000"/>
                    </a:schemeClr>
                  </a:solidFill>
                </a:rPr>
                <a:t>auditionnés</a:t>
              </a:r>
            </a:p>
          </p:txBody>
        </p:sp>
      </p:grpSp>
      <p:pic>
        <p:nvPicPr>
          <p:cNvPr id="19" name="Image 18" descr="logo-sen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20" name="Grouper 19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21" name="Rectangle 20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00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Le RAPPORT</a:t>
            </a:r>
          </a:p>
        </p:txBody>
      </p:sp>
      <p:pic>
        <p:nvPicPr>
          <p:cNvPr id="19" name="Image 18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CD40F89-6FA3-C54B-B15C-7E0DE72BC87F}"/>
              </a:ext>
            </a:extLst>
          </p:cNvPr>
          <p:cNvSpPr txBox="1"/>
          <p:nvPr/>
        </p:nvSpPr>
        <p:spPr>
          <a:xfrm>
            <a:off x="1294410" y="3205157"/>
            <a:ext cx="7090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site sénat</a:t>
            </a:r>
          </a:p>
          <a:p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http://www.senat.fr/commission/enquete/souverainete_numerique.html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0" name="Rectangle 9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  <p:pic>
        <p:nvPicPr>
          <p:cNvPr id="3" name="Image 2" descr="icone_sen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119251"/>
            <a:ext cx="3425952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enjeux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847" y="3210422"/>
            <a:ext cx="2196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Défendre notre modèle de société, nos valeurs</a:t>
            </a:r>
            <a:endParaRPr lang="fr-FR" sz="2000" b="1" dirty="0">
              <a:solidFill>
                <a:srgbClr val="948A54"/>
              </a:solidFill>
            </a:endParaRPr>
          </a:p>
        </p:txBody>
      </p:sp>
      <p:pic>
        <p:nvPicPr>
          <p:cNvPr id="10" name="Image 9" descr="logo-se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94824" y="3210422"/>
            <a:ext cx="2353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Cyberespace = </a:t>
            </a:r>
          </a:p>
          <a:p>
            <a:pPr algn="ctr"/>
            <a:r>
              <a:rPr lang="fr-FR" sz="2000" b="1" dirty="0"/>
              <a:t>lieu d’affrontement mondial</a:t>
            </a:r>
          </a:p>
          <a:p>
            <a:pPr algn="ctr"/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Luttes d’influence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Conflits d’intérêts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Logiques sociales et économiques antagonistes</a:t>
            </a:r>
            <a:endParaRPr lang="fr-FR" sz="1600" dirty="0">
              <a:solidFill>
                <a:srgbClr val="948A5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822" y="3201020"/>
            <a:ext cx="256241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La révolution numérique et la maîtrise des données </a:t>
            </a:r>
          </a:p>
          <a:p>
            <a:endParaRPr lang="fr-FR" sz="1600" dirty="0">
              <a:solidFill>
                <a:srgbClr val="948A54"/>
              </a:solidFill>
            </a:endParaRPr>
          </a:p>
          <a:p>
            <a:r>
              <a:rPr lang="fr-FR" sz="1600" dirty="0">
                <a:solidFill>
                  <a:srgbClr val="948A54"/>
                </a:solidFill>
              </a:rPr>
              <a:t>Acteurs économiques capables de rivaliser avec les Etats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785908" y="126998"/>
            <a:ext cx="7612530" cy="3477875"/>
            <a:chOff x="718672" y="-267453"/>
            <a:chExt cx="7612530" cy="3477875"/>
          </a:xfrm>
        </p:grpSpPr>
        <p:sp>
          <p:nvSpPr>
            <p:cNvPr id="15" name="ZoneTexte 14"/>
            <p:cNvSpPr txBox="1"/>
            <p:nvPr/>
          </p:nvSpPr>
          <p:spPr>
            <a:xfrm>
              <a:off x="718672" y="-267453"/>
              <a:ext cx="156135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0" b="1" dirty="0">
                  <a:solidFill>
                    <a:schemeClr val="bg2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759202" y="-267453"/>
              <a:ext cx="156135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0" b="1" dirty="0">
                  <a:solidFill>
                    <a:schemeClr val="bg2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769849" y="-267453"/>
              <a:ext cx="156135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0" b="1" dirty="0">
                  <a:solidFill>
                    <a:schemeClr val="bg2"/>
                  </a:solidFill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20" name="Rectangle 19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61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62794"/>
            <a:ext cx="9144000" cy="7035041"/>
          </a:xfrm>
          <a:prstGeom prst="rect">
            <a:avLst/>
          </a:prstGeom>
          <a:solidFill>
            <a:srgbClr val="75001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problématique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0435" y="1272796"/>
            <a:ext cx="67758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Comment conserver une </a:t>
            </a:r>
            <a:r>
              <a:rPr lang="fr-FR" sz="2800" b="1" dirty="0">
                <a:solidFill>
                  <a:schemeClr val="bg2">
                    <a:lumMod val="90000"/>
                  </a:schemeClr>
                </a:solidFill>
              </a:rPr>
              <a:t>capacité autonome d’appréciation, de décision, et d’action pour les États dans le cyberespace</a:t>
            </a:r>
            <a:r>
              <a:rPr lang="fr-FR" sz="2800" dirty="0">
                <a:solidFill>
                  <a:schemeClr val="bg1"/>
                </a:solidFill>
              </a:rPr>
              <a:t> ?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	 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Comment garantir une </a:t>
            </a:r>
            <a:r>
              <a:rPr lang="fr-FR" sz="2800" b="1" dirty="0">
                <a:solidFill>
                  <a:srgbClr val="DDD9C3"/>
                </a:solidFill>
              </a:rPr>
              <a:t>autonomie informationnelle suffisante à nos concitoyens, nos entreprises …</a:t>
            </a:r>
            <a:r>
              <a:rPr lang="fr-FR" sz="2800" dirty="0">
                <a:solidFill>
                  <a:srgbClr val="DDD9C3"/>
                </a:solidFill>
              </a:rPr>
              <a:t> </a:t>
            </a:r>
            <a:r>
              <a:rPr lang="fr-FR" sz="2800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Comment garantir l’intégrité </a:t>
            </a:r>
            <a:r>
              <a:rPr lang="fr-FR" sz="2800" b="1" dirty="0">
                <a:solidFill>
                  <a:srgbClr val="DDD9C3"/>
                </a:solidFill>
              </a:rPr>
              <a:t>des processus démocratique </a:t>
            </a:r>
            <a:r>
              <a:rPr lang="fr-FR" sz="2800" dirty="0">
                <a:solidFill>
                  <a:schemeClr val="bg1"/>
                </a:solidFill>
              </a:rPr>
              <a:t>et le respect </a:t>
            </a:r>
            <a:r>
              <a:rPr lang="fr-FR" sz="2800" b="1" dirty="0">
                <a:solidFill>
                  <a:srgbClr val="DDD9C3"/>
                </a:solidFill>
              </a:rPr>
              <a:t>du droit</a:t>
            </a:r>
            <a:r>
              <a:rPr lang="fr-FR" sz="2800" dirty="0">
                <a:solidFill>
                  <a:schemeClr val="bg1"/>
                </a:solidFill>
              </a:rPr>
              <a:t> ?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 </a:t>
            </a:r>
            <a:endParaRPr lang="fr-FR" sz="2500" dirty="0">
              <a:solidFill>
                <a:schemeClr val="bg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1" name="Rectangle 10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0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92"/>
            <a:ext cx="9144000" cy="754529"/>
          </a:xfrm>
          <a:prstGeom prst="rect">
            <a:avLst/>
          </a:prstGeom>
          <a:solidFill>
            <a:srgbClr val="75001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533250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Les défis identifiés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231" y="4392533"/>
            <a:ext cx="1804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olidFill>
                  <a:srgbClr val="1D1747"/>
                </a:solidFill>
              </a:rPr>
              <a:t>Défense nationale</a:t>
            </a:r>
          </a:p>
        </p:txBody>
      </p:sp>
      <p:pic>
        <p:nvPicPr>
          <p:cNvPr id="3" name="Image 2" descr="icone2_déf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1" y="1372354"/>
            <a:ext cx="1804416" cy="3011424"/>
          </a:xfrm>
          <a:prstGeom prst="rect">
            <a:avLst/>
          </a:prstGeom>
        </p:spPr>
      </p:pic>
      <p:pic>
        <p:nvPicPr>
          <p:cNvPr id="4" name="Image 3" descr="icone2_juridiq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7" y="1341874"/>
            <a:ext cx="1804416" cy="3041904"/>
          </a:xfrm>
          <a:prstGeom prst="rect">
            <a:avLst/>
          </a:prstGeom>
        </p:spPr>
      </p:pic>
      <p:pic>
        <p:nvPicPr>
          <p:cNvPr id="10" name="Image 9" descr="icone2_e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0" y="1341874"/>
            <a:ext cx="1804416" cy="3017520"/>
          </a:xfrm>
          <a:prstGeom prst="rect">
            <a:avLst/>
          </a:prstGeom>
        </p:spPr>
      </p:pic>
      <p:pic>
        <p:nvPicPr>
          <p:cNvPr id="11" name="Image 10" descr="icone2_mon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03" y="1341874"/>
            <a:ext cx="1804416" cy="30540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41597" y="4392533"/>
            <a:ext cx="1804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olidFill>
                  <a:srgbClr val="1D1747"/>
                </a:solidFill>
              </a:rPr>
              <a:t>Ordre</a:t>
            </a:r>
          </a:p>
          <a:p>
            <a:pPr algn="ctr"/>
            <a:r>
              <a:rPr lang="fr-FR" sz="2500" dirty="0">
                <a:solidFill>
                  <a:srgbClr val="1D1747"/>
                </a:solidFill>
              </a:rPr>
              <a:t>juridique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0950" y="4392533"/>
            <a:ext cx="1804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olidFill>
                  <a:srgbClr val="1D1747"/>
                </a:solidFill>
              </a:rPr>
              <a:t>Ordre économique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835" y="4392533"/>
            <a:ext cx="1804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olidFill>
                  <a:srgbClr val="1D1747"/>
                </a:solidFill>
              </a:rPr>
              <a:t>Système fiscal et monétaire</a:t>
            </a:r>
          </a:p>
        </p:txBody>
      </p:sp>
      <p:pic>
        <p:nvPicPr>
          <p:cNvPr id="16" name="Image 15" descr="logo-sen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8" name="Rectangle 17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18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79"/>
            <a:ext cx="9144000" cy="754529"/>
          </a:xfrm>
          <a:prstGeom prst="rect">
            <a:avLst/>
          </a:prstGeom>
          <a:solidFill>
            <a:srgbClr val="75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2" y="59759"/>
            <a:ext cx="7103036" cy="634995"/>
          </a:xfrm>
        </p:spPr>
        <p:txBody>
          <a:bodyPr>
            <a:normAutofit/>
          </a:bodyPr>
          <a:lstStyle/>
          <a:p>
            <a:pPr algn="l"/>
            <a:r>
              <a:rPr lang="fr-FR" sz="2800" b="1" cap="all" dirty="0">
                <a:solidFill>
                  <a:srgbClr val="FFFFFF"/>
                </a:solidFill>
                <a:latin typeface="Arial"/>
                <a:cs typeface="Arial"/>
              </a:rPr>
              <a:t>Les défis identifiés </a:t>
            </a:r>
            <a:r>
              <a:rPr lang="fr-FR" sz="2000" b="1" cap="all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&gt; la défense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7352" y="1469776"/>
            <a:ext cx="581211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 </a:t>
            </a:r>
            <a:br>
              <a:rPr lang="fr-FR" sz="2000" b="1" dirty="0">
                <a:solidFill>
                  <a:srgbClr val="750013"/>
                </a:solidFill>
              </a:rPr>
            </a:br>
            <a:r>
              <a:rPr lang="fr-FR" sz="2000" dirty="0"/>
              <a:t>Remise en cause par acteurs privés du monopole légitime de l’usage de la violence (hack back)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 </a:t>
            </a:r>
            <a:r>
              <a:rPr lang="fr-FR" sz="1500" i="1" dirty="0">
                <a:solidFill>
                  <a:schemeClr val="bg2">
                    <a:lumMod val="50000"/>
                  </a:schemeClr>
                </a:solidFill>
              </a:rPr>
              <a:t>Appel de Paris 12-11-2018 pour la confiance et la sécurité dans le cyberespace </a:t>
            </a:r>
          </a:p>
          <a:p>
            <a:pPr algn="ctr"/>
            <a:r>
              <a:rPr lang="fr-FR" sz="2000" dirty="0"/>
              <a:t> </a:t>
            </a:r>
            <a:r>
              <a:rPr lang="fr-FR" sz="2000" dirty="0">
                <a:hlinkClick r:id="rId2"/>
              </a:rPr>
              <a:t>Diplomatie</a:t>
            </a:r>
            <a:r>
              <a:rPr lang="fr-FR" sz="4800" dirty="0">
                <a:hlinkClick r:id="rId2"/>
              </a:rPr>
              <a:t> </a:t>
            </a:r>
            <a:r>
              <a:rPr lang="fr-FR" sz="2000" dirty="0">
                <a:hlinkClick r:id="rId2"/>
              </a:rPr>
              <a:t>numérique</a:t>
            </a:r>
            <a:r>
              <a:rPr lang="fr-FR" sz="4800" dirty="0">
                <a:hlinkClick r:id="rId2"/>
              </a:rPr>
              <a:t> </a:t>
            </a:r>
            <a:r>
              <a:rPr lang="fr-FR" sz="2000" dirty="0">
                <a:hlinkClick r:id="rId2"/>
              </a:rPr>
              <a:t>française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</a:t>
            </a:r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 </a:t>
            </a:r>
            <a:r>
              <a:rPr lang="fr-FR" sz="2000" dirty="0"/>
              <a:t>Renforcement moyens cyberdéfense cadre LPM</a:t>
            </a:r>
          </a:p>
          <a:p>
            <a:pPr algn="ctr"/>
            <a:r>
              <a:rPr lang="fr-FR" sz="2000" dirty="0"/>
              <a:t> </a:t>
            </a:r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&gt;&lt;</a:t>
            </a:r>
          </a:p>
          <a:p>
            <a:pPr algn="ctr"/>
            <a:r>
              <a:rPr lang="fr-FR" sz="2000" b="1" dirty="0">
                <a:solidFill>
                  <a:srgbClr val="750013"/>
                </a:solidFill>
              </a:rPr>
              <a:t> </a:t>
            </a:r>
            <a:r>
              <a:rPr lang="fr-FR" sz="2000" dirty="0"/>
              <a:t>Lutte renforcée depuis janvier 2019 par doctrine de lutte offensive (LIO)</a:t>
            </a:r>
          </a:p>
        </p:txBody>
      </p:sp>
      <p:pic>
        <p:nvPicPr>
          <p:cNvPr id="10" name="Image 9" descr="icone2_déf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50"/>
            <a:ext cx="1804416" cy="3011424"/>
          </a:xfrm>
          <a:prstGeom prst="rect">
            <a:avLst/>
          </a:prstGeom>
        </p:spPr>
      </p:pic>
      <p:pic>
        <p:nvPicPr>
          <p:cNvPr id="11" name="Image 10" descr="logo-sen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1" y="5994380"/>
            <a:ext cx="711226" cy="714207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0" y="6506883"/>
            <a:ext cx="2866120" cy="358587"/>
            <a:chOff x="0" y="6506883"/>
            <a:chExt cx="2866120" cy="358587"/>
          </a:xfrm>
        </p:grpSpPr>
        <p:sp>
          <p:nvSpPr>
            <p:cNvPr id="13" name="Rectangle 12"/>
            <p:cNvSpPr/>
            <p:nvPr/>
          </p:nvSpPr>
          <p:spPr>
            <a:xfrm>
              <a:off x="0" y="6506883"/>
              <a:ext cx="2866120" cy="358587"/>
            </a:xfrm>
            <a:prstGeom prst="rect">
              <a:avLst/>
            </a:prstGeom>
            <a:solidFill>
              <a:srgbClr val="1D17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D1747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4589" y="6544238"/>
              <a:ext cx="2712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all" dirty="0">
                  <a:solidFill>
                    <a:schemeClr val="bg1"/>
                  </a:solidFill>
                  <a:latin typeface="Arial"/>
                  <a:cs typeface="Arial"/>
                </a:rPr>
                <a:t>Souveraineté numérique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037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517</Words>
  <Application>Microsoft Macintosh PowerPoint</Application>
  <PresentationFormat>Affichage à l'écran (4:3)</PresentationFormat>
  <Paragraphs>311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Commission d’enquête parlementaire  « souveraineté numérique » </vt:lpstr>
      <vt:lpstr>Plan de la présentation </vt:lpstr>
      <vt:lpstr>Commande initiale</vt:lpstr>
      <vt:lpstr>Travaux</vt:lpstr>
      <vt:lpstr>Le RAPPORT</vt:lpstr>
      <vt:lpstr>enjeux</vt:lpstr>
      <vt:lpstr>problématique</vt:lpstr>
      <vt:lpstr>Les défis identifiés</vt:lpstr>
      <vt:lpstr>Les défis identifiés &gt; la défense </vt:lpstr>
      <vt:lpstr>Les défis identifiés &gt; l’ordre juridique </vt:lpstr>
      <vt:lpstr>Les défis identifiés &gt; l’ordre économique </vt:lpstr>
      <vt:lpstr>Les défis identifiés &gt; système fiscal &amp; monétaire</vt:lpstr>
      <vt:lpstr>Recommandations de la cesn</vt:lpstr>
      <vt:lpstr>Recommandations de la cesn</vt:lpstr>
      <vt:lpstr>Recommandations de la cesn</vt:lpstr>
      <vt:lpstr>Recommandations de la cesn</vt:lpstr>
      <vt:lpstr>Recommandations de la cesn</vt:lpstr>
      <vt:lpstr>Recommandations de la cesn</vt:lpstr>
      <vt:lpstr>Recommandations de la cesn</vt:lpstr>
      <vt:lpstr>Et maintenant ?</vt:lpstr>
      <vt:lpstr>Et VOS ENTREPRISES ?</vt:lpstr>
      <vt:lpstr>Et VOS ENTREPRISES ?</vt:lpstr>
      <vt:lpstr>Et VOS ENTREPRISES ?</vt:lpstr>
      <vt:lpstr>Quelques liens @ utiles </vt:lpstr>
      <vt:lpstr>Merci de votre attention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Elodie</dc:creator>
  <cp:lastModifiedBy>Franck Montauge</cp:lastModifiedBy>
  <cp:revision>66</cp:revision>
  <dcterms:created xsi:type="dcterms:W3CDTF">2019-10-23T08:42:23Z</dcterms:created>
  <dcterms:modified xsi:type="dcterms:W3CDTF">2019-10-28T15:25:22Z</dcterms:modified>
</cp:coreProperties>
</file>